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6256000" cy="9144000"/>
  <p:notesSz cx="9144000" cy="16256000"/>
  <p:embeddedFontLst>
    <p:embeddedFont>
      <p:font typeface="Liter" charset="-122" pitchFamily="34"/>
      <p:regular r:id="rId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2794000"/>
          </a:xfrm>
          <a:prstGeom prst="rect">
            <a:avLst/>
          </a:prstGeom>
          <a:gradFill rotWithShape="1" flip="none">
            <a:gsLst>
              <a:gs pos="0">
                <a:srgbClr val="1565C0"/>
              </a:gs>
              <a:gs pos="100000">
                <a:srgbClr val="0D47A1"/>
              </a:gs>
            </a:gsLst>
            <a:lin ang="5400000" scaled="1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2743200"/>
            <a:ext cx="162560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304800"/>
            <a:ext cx="5080000" cy="406400"/>
          </a:xfrm>
          <a:prstGeom prst="rect">
            <a:avLst/>
          </a:prstGeom>
          <a:solidFill>
            <a:srgbClr val="FFFFFF">
              <a:alpha val="13333"/>
            </a:srgbClr>
          </a:solidFill>
          <a:ln w="12700">
            <a:solidFill>
              <a:srgbClr val="FFFFFF">
                <a:alpha val="26667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2000" y="304800"/>
            <a:ext cx="5080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300" dirty="0">
                <a:solidFill>
                  <a:srgbClr val="FFFFFF">
                    <a:alpha val="86667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中国教育发展战略学会科学与工程教育专业委员会 主办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939800"/>
            <a:ext cx="11430000" cy="965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6000" spc="3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"北斗·星光计划"开阳行动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762000" y="1981200"/>
            <a:ext cx="10160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600" spc="100" kern="0" dirty="0">
                <a:solidFill>
                  <a:srgbClr val="FFFFFF">
                    <a:alpha val="93333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青少年真实任务实战活动 · 企业合作方案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4716125" y="508000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53541" y="-9376"/>
                </a:moveTo>
                <a:cubicBezTo>
                  <a:pt x="151507" y="-13345"/>
                  <a:pt x="147389" y="-15875"/>
                  <a:pt x="142925" y="-15875"/>
                </a:cubicBezTo>
                <a:cubicBezTo>
                  <a:pt x="138460" y="-15875"/>
                  <a:pt x="134342" y="-13345"/>
                  <a:pt x="132308" y="-9376"/>
                </a:cubicBezTo>
                <a:lnTo>
                  <a:pt x="95796" y="62161"/>
                </a:lnTo>
                <a:lnTo>
                  <a:pt x="16470" y="74761"/>
                </a:lnTo>
                <a:cubicBezTo>
                  <a:pt x="12055" y="75456"/>
                  <a:pt x="8384" y="78581"/>
                  <a:pt x="6995" y="82848"/>
                </a:cubicBezTo>
                <a:cubicBezTo>
                  <a:pt x="5606" y="87114"/>
                  <a:pt x="6747" y="91777"/>
                  <a:pt x="9872" y="94952"/>
                </a:cubicBezTo>
                <a:lnTo>
                  <a:pt x="66625" y="151755"/>
                </a:lnTo>
                <a:lnTo>
                  <a:pt x="54124" y="231080"/>
                </a:lnTo>
                <a:cubicBezTo>
                  <a:pt x="53429" y="235496"/>
                  <a:pt x="55265" y="239961"/>
                  <a:pt x="58886" y="242590"/>
                </a:cubicBezTo>
                <a:cubicBezTo>
                  <a:pt x="62508" y="245219"/>
                  <a:pt x="67270" y="245616"/>
                  <a:pt x="71289" y="243582"/>
                </a:cubicBezTo>
                <a:lnTo>
                  <a:pt x="142925" y="207169"/>
                </a:lnTo>
                <a:lnTo>
                  <a:pt x="214511" y="243582"/>
                </a:lnTo>
                <a:cubicBezTo>
                  <a:pt x="218480" y="245616"/>
                  <a:pt x="223292" y="245219"/>
                  <a:pt x="226913" y="242590"/>
                </a:cubicBezTo>
                <a:cubicBezTo>
                  <a:pt x="230535" y="239961"/>
                  <a:pt x="232370" y="235545"/>
                  <a:pt x="231676" y="231080"/>
                </a:cubicBezTo>
                <a:lnTo>
                  <a:pt x="219125" y="151755"/>
                </a:lnTo>
                <a:lnTo>
                  <a:pt x="275878" y="94952"/>
                </a:lnTo>
                <a:cubicBezTo>
                  <a:pt x="279053" y="91777"/>
                  <a:pt x="280144" y="87114"/>
                  <a:pt x="278755" y="82848"/>
                </a:cubicBezTo>
                <a:cubicBezTo>
                  <a:pt x="277366" y="78581"/>
                  <a:pt x="273745" y="75456"/>
                  <a:pt x="269280" y="74761"/>
                </a:cubicBezTo>
                <a:lnTo>
                  <a:pt x="190004" y="62161"/>
                </a:lnTo>
                <a:lnTo>
                  <a:pt x="153541" y="-9376"/>
                </a:lnTo>
                <a:close/>
              </a:path>
            </a:pathLst>
          </a:custGeom>
          <a:solidFill>
            <a:srgbClr val="FFFFFF">
              <a:alpha val="33333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5228888" y="1016000"/>
            <a:ext cx="200025" cy="177800"/>
          </a:xfrm>
          <a:custGeom>
            <a:avLst/>
            <a:gdLst/>
            <a:ahLst/>
            <a:cxnLst/>
            <a:rect l="l" t="t" r="r" b="b"/>
            <a:pathLst>
              <a:path w="200025" h="177800">
                <a:moveTo>
                  <a:pt x="107479" y="-6563"/>
                </a:moveTo>
                <a:cubicBezTo>
                  <a:pt x="106055" y="-9341"/>
                  <a:pt x="103173" y="-11112"/>
                  <a:pt x="100047" y="-11112"/>
                </a:cubicBezTo>
                <a:cubicBezTo>
                  <a:pt x="96922" y="-11112"/>
                  <a:pt x="94040" y="-9341"/>
                  <a:pt x="92616" y="-6563"/>
                </a:cubicBezTo>
                <a:lnTo>
                  <a:pt x="67057" y="43512"/>
                </a:lnTo>
                <a:lnTo>
                  <a:pt x="11529" y="52333"/>
                </a:lnTo>
                <a:cubicBezTo>
                  <a:pt x="8439" y="52819"/>
                  <a:pt x="5869" y="55007"/>
                  <a:pt x="4896" y="57993"/>
                </a:cubicBezTo>
                <a:cubicBezTo>
                  <a:pt x="3924" y="60980"/>
                  <a:pt x="4723" y="64244"/>
                  <a:pt x="6911" y="66467"/>
                </a:cubicBezTo>
                <a:lnTo>
                  <a:pt x="46638" y="106229"/>
                </a:lnTo>
                <a:lnTo>
                  <a:pt x="37887" y="161756"/>
                </a:lnTo>
                <a:cubicBezTo>
                  <a:pt x="37401" y="164847"/>
                  <a:pt x="38685" y="167972"/>
                  <a:pt x="41220" y="169813"/>
                </a:cubicBezTo>
                <a:cubicBezTo>
                  <a:pt x="43755" y="171653"/>
                  <a:pt x="47089" y="171931"/>
                  <a:pt x="49902" y="170507"/>
                </a:cubicBezTo>
                <a:lnTo>
                  <a:pt x="100047" y="145018"/>
                </a:lnTo>
                <a:lnTo>
                  <a:pt x="150158" y="170507"/>
                </a:lnTo>
                <a:cubicBezTo>
                  <a:pt x="152936" y="171931"/>
                  <a:pt x="156304" y="171653"/>
                  <a:pt x="158839" y="169813"/>
                </a:cubicBezTo>
                <a:cubicBezTo>
                  <a:pt x="161374" y="167972"/>
                  <a:pt x="162659" y="164882"/>
                  <a:pt x="162173" y="161756"/>
                </a:cubicBezTo>
                <a:lnTo>
                  <a:pt x="153387" y="106229"/>
                </a:lnTo>
                <a:lnTo>
                  <a:pt x="193114" y="66467"/>
                </a:lnTo>
                <a:cubicBezTo>
                  <a:pt x="195337" y="64244"/>
                  <a:pt x="196101" y="60980"/>
                  <a:pt x="195129" y="57993"/>
                </a:cubicBezTo>
                <a:cubicBezTo>
                  <a:pt x="194156" y="55007"/>
                  <a:pt x="191621" y="52819"/>
                  <a:pt x="188496" y="52333"/>
                </a:cubicBezTo>
                <a:lnTo>
                  <a:pt x="133003" y="43512"/>
                </a:lnTo>
                <a:lnTo>
                  <a:pt x="107479" y="-6563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4465300" y="1524000"/>
            <a:ext cx="228600" cy="203200"/>
          </a:xfrm>
          <a:custGeom>
            <a:avLst/>
            <a:gdLst/>
            <a:ahLst/>
            <a:cxnLst/>
            <a:rect l="l" t="t" r="r" b="b"/>
            <a:pathLst>
              <a:path w="228600" h="203200">
                <a:moveTo>
                  <a:pt x="122833" y="-7501"/>
                </a:moveTo>
                <a:cubicBezTo>
                  <a:pt x="121206" y="-10676"/>
                  <a:pt x="117912" y="-12700"/>
                  <a:pt x="114340" y="-12700"/>
                </a:cubicBezTo>
                <a:cubicBezTo>
                  <a:pt x="110768" y="-12700"/>
                  <a:pt x="107474" y="-10676"/>
                  <a:pt x="105847" y="-7501"/>
                </a:cubicBezTo>
                <a:lnTo>
                  <a:pt x="76637" y="49728"/>
                </a:lnTo>
                <a:lnTo>
                  <a:pt x="13176" y="59809"/>
                </a:lnTo>
                <a:cubicBezTo>
                  <a:pt x="9644" y="60365"/>
                  <a:pt x="6707" y="62865"/>
                  <a:pt x="5596" y="66278"/>
                </a:cubicBezTo>
                <a:cubicBezTo>
                  <a:pt x="4485" y="69691"/>
                  <a:pt x="5398" y="73422"/>
                  <a:pt x="7898" y="75962"/>
                </a:cubicBezTo>
                <a:lnTo>
                  <a:pt x="53300" y="121404"/>
                </a:lnTo>
                <a:lnTo>
                  <a:pt x="43299" y="184864"/>
                </a:lnTo>
                <a:cubicBezTo>
                  <a:pt x="42743" y="188397"/>
                  <a:pt x="44212" y="191968"/>
                  <a:pt x="47109" y="194072"/>
                </a:cubicBezTo>
                <a:cubicBezTo>
                  <a:pt x="50006" y="196175"/>
                  <a:pt x="53816" y="196493"/>
                  <a:pt x="57031" y="194866"/>
                </a:cubicBezTo>
                <a:lnTo>
                  <a:pt x="114340" y="165735"/>
                </a:lnTo>
                <a:lnTo>
                  <a:pt x="171609" y="194866"/>
                </a:lnTo>
                <a:cubicBezTo>
                  <a:pt x="174784" y="196493"/>
                  <a:pt x="178633" y="196175"/>
                  <a:pt x="181531" y="194072"/>
                </a:cubicBezTo>
                <a:cubicBezTo>
                  <a:pt x="184428" y="191968"/>
                  <a:pt x="185896" y="188436"/>
                  <a:pt x="185341" y="184864"/>
                </a:cubicBezTo>
                <a:lnTo>
                  <a:pt x="175300" y="121404"/>
                </a:lnTo>
                <a:lnTo>
                  <a:pt x="220702" y="75962"/>
                </a:lnTo>
                <a:cubicBezTo>
                  <a:pt x="223242" y="73422"/>
                  <a:pt x="224115" y="69691"/>
                  <a:pt x="223004" y="66278"/>
                </a:cubicBezTo>
                <a:cubicBezTo>
                  <a:pt x="221893" y="62865"/>
                  <a:pt x="218996" y="60365"/>
                  <a:pt x="215424" y="59809"/>
                </a:cubicBezTo>
                <a:lnTo>
                  <a:pt x="152003" y="49728"/>
                </a:lnTo>
                <a:lnTo>
                  <a:pt x="122833" y="-7501"/>
                </a:lnTo>
                <a:close/>
              </a:path>
            </a:pathLst>
          </a:custGeom>
          <a:solidFill>
            <a:srgbClr val="FFFFFF">
              <a:alpha val="26667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5476538" y="1905000"/>
            <a:ext cx="314325" cy="279400"/>
          </a:xfrm>
          <a:custGeom>
            <a:avLst/>
            <a:gdLst/>
            <a:ahLst/>
            <a:cxnLst/>
            <a:rect l="l" t="t" r="r" b="b"/>
            <a:pathLst>
              <a:path w="314325" h="279400">
                <a:moveTo>
                  <a:pt x="168895" y="-10314"/>
                </a:moveTo>
                <a:cubicBezTo>
                  <a:pt x="166658" y="-14679"/>
                  <a:pt x="162128" y="-17462"/>
                  <a:pt x="157217" y="-17462"/>
                </a:cubicBezTo>
                <a:cubicBezTo>
                  <a:pt x="152306" y="-17462"/>
                  <a:pt x="147776" y="-14679"/>
                  <a:pt x="145539" y="-10314"/>
                </a:cubicBezTo>
                <a:lnTo>
                  <a:pt x="105375" y="68377"/>
                </a:lnTo>
                <a:lnTo>
                  <a:pt x="18117" y="82237"/>
                </a:lnTo>
                <a:cubicBezTo>
                  <a:pt x="13261" y="83001"/>
                  <a:pt x="9222" y="86439"/>
                  <a:pt x="7694" y="91132"/>
                </a:cubicBezTo>
                <a:cubicBezTo>
                  <a:pt x="6166" y="95825"/>
                  <a:pt x="7422" y="100955"/>
                  <a:pt x="10859" y="104448"/>
                </a:cubicBezTo>
                <a:lnTo>
                  <a:pt x="73288" y="166931"/>
                </a:lnTo>
                <a:lnTo>
                  <a:pt x="59536" y="254189"/>
                </a:lnTo>
                <a:cubicBezTo>
                  <a:pt x="58772" y="259045"/>
                  <a:pt x="60791" y="263957"/>
                  <a:pt x="64775" y="266849"/>
                </a:cubicBezTo>
                <a:cubicBezTo>
                  <a:pt x="68759" y="269741"/>
                  <a:pt x="73997" y="270178"/>
                  <a:pt x="78418" y="267940"/>
                </a:cubicBezTo>
                <a:lnTo>
                  <a:pt x="157217" y="227886"/>
                </a:lnTo>
                <a:lnTo>
                  <a:pt x="235962" y="267940"/>
                </a:lnTo>
                <a:cubicBezTo>
                  <a:pt x="240328" y="270178"/>
                  <a:pt x="245621" y="269741"/>
                  <a:pt x="249605" y="266849"/>
                </a:cubicBezTo>
                <a:cubicBezTo>
                  <a:pt x="253588" y="263957"/>
                  <a:pt x="255607" y="259100"/>
                  <a:pt x="254843" y="254189"/>
                </a:cubicBezTo>
                <a:lnTo>
                  <a:pt x="241037" y="166931"/>
                </a:lnTo>
                <a:lnTo>
                  <a:pt x="303466" y="104448"/>
                </a:lnTo>
                <a:cubicBezTo>
                  <a:pt x="306958" y="100955"/>
                  <a:pt x="308159" y="95825"/>
                  <a:pt x="306631" y="91132"/>
                </a:cubicBezTo>
                <a:cubicBezTo>
                  <a:pt x="305103" y="86439"/>
                  <a:pt x="301119" y="83001"/>
                  <a:pt x="296208" y="82237"/>
                </a:cubicBezTo>
                <a:lnTo>
                  <a:pt x="209004" y="68377"/>
                </a:lnTo>
                <a:lnTo>
                  <a:pt x="168895" y="-10314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762000" y="3048000"/>
            <a:ext cx="14732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企业出真题</a:t>
            </a:r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· </a:t>
            </a:r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工程师当导师</a:t>
            </a:r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· </a:t>
            </a:r>
            <a:pPr algn="ctr">
              <a:lnSpc>
                <a:spcPct val="100000"/>
              </a:lnSpc>
            </a:pPr>
            <a:r>
              <a:rPr lang="en-US" sz="18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学生真实做</a:t>
            </a:r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—— 全国首个由产业界深度驱动的青少年工程实践项目式学习平台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2000" y="3632200"/>
            <a:ext cx="4445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spc="200" kern="0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核心框架 · CORE FRAMEWORK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62000" y="4089400"/>
            <a:ext cx="4699000" cy="34544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15" name="Shape 13"/>
          <p:cNvSpPr/>
          <p:nvPr/>
        </p:nvSpPr>
        <p:spPr>
          <a:xfrm>
            <a:off x="762000" y="4089400"/>
            <a:ext cx="4699000" cy="5080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16" name="Shape 14"/>
          <p:cNvSpPr/>
          <p:nvPr/>
        </p:nvSpPr>
        <p:spPr>
          <a:xfrm>
            <a:off x="1041400" y="4368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444500" y="254000"/>
                </a:moveTo>
                <a:cubicBezTo>
                  <a:pt x="444500" y="148860"/>
                  <a:pt x="359140" y="63500"/>
                  <a:pt x="254000" y="63500"/>
                </a:cubicBezTo>
                <a:cubicBezTo>
                  <a:pt x="148860" y="63500"/>
                  <a:pt x="63500" y="148860"/>
                  <a:pt x="63500" y="254000"/>
                </a:cubicBezTo>
                <a:cubicBezTo>
                  <a:pt x="63500" y="359140"/>
                  <a:pt x="148860" y="444500"/>
                  <a:pt x="254000" y="444500"/>
                </a:cubicBezTo>
                <a:cubicBezTo>
                  <a:pt x="359140" y="444500"/>
                  <a:pt x="444500" y="359140"/>
                  <a:pt x="444500" y="254000"/>
                </a:cubicBezTo>
                <a:close/>
                <a:moveTo>
                  <a:pt x="0" y="254000"/>
                </a:moveTo>
                <a:cubicBezTo>
                  <a:pt x="0" y="113814"/>
                  <a:pt x="113814" y="0"/>
                  <a:pt x="254000" y="0"/>
                </a:cubicBezTo>
                <a:cubicBezTo>
                  <a:pt x="394186" y="0"/>
                  <a:pt x="508000" y="113814"/>
                  <a:pt x="508000" y="254000"/>
                </a:cubicBezTo>
                <a:cubicBezTo>
                  <a:pt x="508000" y="394186"/>
                  <a:pt x="394186" y="508000"/>
                  <a:pt x="254000" y="508000"/>
                </a:cubicBezTo>
                <a:cubicBezTo>
                  <a:pt x="113814" y="508000"/>
                  <a:pt x="0" y="394186"/>
                  <a:pt x="0" y="254000"/>
                </a:cubicBezTo>
                <a:close/>
                <a:moveTo>
                  <a:pt x="254000" y="333375"/>
                </a:moveTo>
                <a:cubicBezTo>
                  <a:pt x="297808" y="333375"/>
                  <a:pt x="333375" y="297808"/>
                  <a:pt x="333375" y="254000"/>
                </a:cubicBezTo>
                <a:cubicBezTo>
                  <a:pt x="333375" y="210192"/>
                  <a:pt x="297808" y="174625"/>
                  <a:pt x="254000" y="174625"/>
                </a:cubicBezTo>
                <a:cubicBezTo>
                  <a:pt x="210192" y="174625"/>
                  <a:pt x="174625" y="210192"/>
                  <a:pt x="174625" y="254000"/>
                </a:cubicBezTo>
                <a:cubicBezTo>
                  <a:pt x="174625" y="297808"/>
                  <a:pt x="210192" y="333375"/>
                  <a:pt x="254000" y="333375"/>
                </a:cubicBezTo>
                <a:close/>
                <a:moveTo>
                  <a:pt x="254000" y="111125"/>
                </a:moveTo>
                <a:cubicBezTo>
                  <a:pt x="332855" y="111125"/>
                  <a:pt x="396875" y="175145"/>
                  <a:pt x="396875" y="254000"/>
                </a:cubicBezTo>
                <a:cubicBezTo>
                  <a:pt x="396875" y="332855"/>
                  <a:pt x="332855" y="396875"/>
                  <a:pt x="254000" y="396875"/>
                </a:cubicBezTo>
                <a:cubicBezTo>
                  <a:pt x="175145" y="396875"/>
                  <a:pt x="111125" y="332855"/>
                  <a:pt x="111125" y="254000"/>
                </a:cubicBezTo>
                <a:cubicBezTo>
                  <a:pt x="111125" y="175145"/>
                  <a:pt x="175145" y="111125"/>
                  <a:pt x="254000" y="111125"/>
                </a:cubicBezTo>
                <a:close/>
                <a:moveTo>
                  <a:pt x="222250" y="254000"/>
                </a:moveTo>
                <a:cubicBezTo>
                  <a:pt x="222250" y="236477"/>
                  <a:pt x="236477" y="222250"/>
                  <a:pt x="254000" y="222250"/>
                </a:cubicBezTo>
                <a:cubicBezTo>
                  <a:pt x="271523" y="222250"/>
                  <a:pt x="285750" y="236477"/>
                  <a:pt x="285750" y="254000"/>
                </a:cubicBezTo>
                <a:cubicBezTo>
                  <a:pt x="285750" y="271523"/>
                  <a:pt x="271523" y="285750"/>
                  <a:pt x="254000" y="285750"/>
                </a:cubicBezTo>
                <a:cubicBezTo>
                  <a:pt x="236477" y="285750"/>
                  <a:pt x="222250" y="271523"/>
                  <a:pt x="222250" y="254000"/>
                </a:cubicBezTo>
                <a:close/>
              </a:path>
            </a:pathLst>
          </a:custGeom>
          <a:solidFill>
            <a:srgbClr val="1565C0"/>
          </a:solidFill>
          <a:ln/>
        </p:spPr>
      </p:sp>
      <p:sp>
        <p:nvSpPr>
          <p:cNvPr id="17" name="Text 15"/>
          <p:cNvSpPr/>
          <p:nvPr/>
        </p:nvSpPr>
        <p:spPr>
          <a:xfrm>
            <a:off x="1041400" y="5029200"/>
            <a:ext cx="41402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这是什么项目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41400" y="5511800"/>
            <a:ext cx="4140200" cy="18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5000"/>
              </a:lnSpc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性质</a:t>
            </a:r>
            <a:pPr>
              <a:lnSpc>
                <a:spcPct val="165000"/>
              </a:lnSpc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非竞赛、纯公益、项目式学习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模式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真实任务+企业导师+在线平台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目标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30+企业·500+学校·10000+学生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政策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教育部等七部门联合发文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5765800" y="4089400"/>
            <a:ext cx="4699000" cy="34544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20" name="Shape 18"/>
          <p:cNvSpPr/>
          <p:nvPr/>
        </p:nvSpPr>
        <p:spPr>
          <a:xfrm>
            <a:off x="5765800" y="4089400"/>
            <a:ext cx="4699000" cy="50800"/>
          </a:xfrm>
          <a:prstGeom prst="rect">
            <a:avLst/>
          </a:prstGeom>
          <a:solidFill>
            <a:srgbClr val="00838F"/>
          </a:solidFill>
          <a:ln/>
        </p:spPr>
      </p:sp>
      <p:sp>
        <p:nvSpPr>
          <p:cNvPr id="21" name="Shape 19"/>
          <p:cNvSpPr/>
          <p:nvPr/>
        </p:nvSpPr>
        <p:spPr>
          <a:xfrm>
            <a:off x="6045200" y="4368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115788" y="33536"/>
                </a:moveTo>
                <a:cubicBezTo>
                  <a:pt x="120253" y="27484"/>
                  <a:pt x="127397" y="23812"/>
                  <a:pt x="134938" y="23812"/>
                </a:cubicBezTo>
                <a:lnTo>
                  <a:pt x="373063" y="23812"/>
                </a:lnTo>
                <a:cubicBezTo>
                  <a:pt x="380603" y="23812"/>
                  <a:pt x="387747" y="27384"/>
                  <a:pt x="392212" y="33536"/>
                </a:cubicBezTo>
                <a:lnTo>
                  <a:pt x="503337" y="184348"/>
                </a:lnTo>
                <a:cubicBezTo>
                  <a:pt x="510084" y="193477"/>
                  <a:pt x="509389" y="206077"/>
                  <a:pt x="501848" y="214511"/>
                </a:cubicBezTo>
                <a:lnTo>
                  <a:pt x="271661" y="468511"/>
                </a:lnTo>
                <a:cubicBezTo>
                  <a:pt x="267196" y="473472"/>
                  <a:pt x="260747" y="476349"/>
                  <a:pt x="254000" y="476349"/>
                </a:cubicBezTo>
                <a:cubicBezTo>
                  <a:pt x="247253" y="476349"/>
                  <a:pt x="240903" y="473472"/>
                  <a:pt x="236339" y="468511"/>
                </a:cubicBezTo>
                <a:lnTo>
                  <a:pt x="6152" y="214511"/>
                </a:lnTo>
                <a:cubicBezTo>
                  <a:pt x="-1488" y="206077"/>
                  <a:pt x="-2084" y="193477"/>
                  <a:pt x="4663" y="184348"/>
                </a:cubicBezTo>
                <a:lnTo>
                  <a:pt x="115788" y="33536"/>
                </a:lnTo>
                <a:close/>
                <a:moveTo>
                  <a:pt x="153988" y="73025"/>
                </a:moveTo>
                <a:cubicBezTo>
                  <a:pt x="150713" y="75505"/>
                  <a:pt x="149820" y="79970"/>
                  <a:pt x="151904" y="83443"/>
                </a:cubicBezTo>
                <a:lnTo>
                  <a:pt x="208855" y="178395"/>
                </a:lnTo>
                <a:lnTo>
                  <a:pt x="62805" y="190500"/>
                </a:lnTo>
                <a:cubicBezTo>
                  <a:pt x="58737" y="190798"/>
                  <a:pt x="55563" y="194270"/>
                  <a:pt x="55563" y="198438"/>
                </a:cubicBezTo>
                <a:cubicBezTo>
                  <a:pt x="55563" y="202605"/>
                  <a:pt x="58738" y="205978"/>
                  <a:pt x="62805" y="206375"/>
                </a:cubicBezTo>
                <a:lnTo>
                  <a:pt x="253305" y="222250"/>
                </a:lnTo>
                <a:cubicBezTo>
                  <a:pt x="253702" y="222250"/>
                  <a:pt x="254198" y="222250"/>
                  <a:pt x="254595" y="222250"/>
                </a:cubicBezTo>
                <a:lnTo>
                  <a:pt x="445095" y="206375"/>
                </a:lnTo>
                <a:cubicBezTo>
                  <a:pt x="449163" y="206077"/>
                  <a:pt x="452338" y="202605"/>
                  <a:pt x="452338" y="198438"/>
                </a:cubicBezTo>
                <a:cubicBezTo>
                  <a:pt x="452338" y="194270"/>
                  <a:pt x="449163" y="190897"/>
                  <a:pt x="445095" y="190500"/>
                </a:cubicBezTo>
                <a:lnTo>
                  <a:pt x="299045" y="178296"/>
                </a:lnTo>
                <a:lnTo>
                  <a:pt x="355997" y="83443"/>
                </a:lnTo>
                <a:cubicBezTo>
                  <a:pt x="358080" y="79970"/>
                  <a:pt x="357188" y="75406"/>
                  <a:pt x="353913" y="73025"/>
                </a:cubicBezTo>
                <a:cubicBezTo>
                  <a:pt x="350639" y="70644"/>
                  <a:pt x="346075" y="71041"/>
                  <a:pt x="343297" y="74017"/>
                </a:cubicBezTo>
                <a:lnTo>
                  <a:pt x="254000" y="170855"/>
                </a:lnTo>
                <a:lnTo>
                  <a:pt x="164604" y="74017"/>
                </a:lnTo>
                <a:cubicBezTo>
                  <a:pt x="161826" y="71041"/>
                  <a:pt x="157262" y="70644"/>
                  <a:pt x="153988" y="73025"/>
                </a:cubicBezTo>
                <a:close/>
              </a:path>
            </a:pathLst>
          </a:custGeom>
          <a:solidFill>
            <a:srgbClr val="00838F"/>
          </a:solidFill>
          <a:ln/>
        </p:spPr>
      </p:sp>
      <p:sp>
        <p:nvSpPr>
          <p:cNvPr id="22" name="Text 20"/>
          <p:cNvSpPr/>
          <p:nvPr/>
        </p:nvSpPr>
        <p:spPr>
          <a:xfrm>
            <a:off x="6045200" y="5029200"/>
            <a:ext cx="41402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企业将获得什么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45200" y="5511800"/>
            <a:ext cx="4140200" cy="198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教育贡献</a:t>
            </a:r>
            <a:pPr>
              <a:lnSpc>
                <a:spcPct val="16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成为"科技启蒙者"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人才管道</a:t>
            </a:r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最早期人才识别通道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创新视角</a:t>
            </a:r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获取无框架新思维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战略生态</a:t>
            </a:r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ESG认证+政策融入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团队文化</a:t>
            </a:r>
            <a:pPr>
              <a:lnSpc>
                <a:spcPct val="160000"/>
              </a:lnSpc>
              <a:spcBef>
                <a:spcPts val="300"/>
              </a:spcBef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激活工程师使命感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10769600" y="4089400"/>
            <a:ext cx="4724400" cy="34544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25" name="Shape 23"/>
          <p:cNvSpPr/>
          <p:nvPr/>
        </p:nvSpPr>
        <p:spPr>
          <a:xfrm>
            <a:off x="10769600" y="4089400"/>
            <a:ext cx="47244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26" name="Shape 24"/>
          <p:cNvSpPr/>
          <p:nvPr/>
        </p:nvSpPr>
        <p:spPr>
          <a:xfrm>
            <a:off x="11049000" y="4368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132755" y="36016"/>
                </a:moveTo>
                <a:cubicBezTo>
                  <a:pt x="143570" y="43557"/>
                  <a:pt x="146149" y="58440"/>
                  <a:pt x="138609" y="69155"/>
                </a:cubicBezTo>
                <a:lnTo>
                  <a:pt x="83046" y="148530"/>
                </a:lnTo>
                <a:cubicBezTo>
                  <a:pt x="78978" y="154285"/>
                  <a:pt x="72628" y="157956"/>
                  <a:pt x="65584" y="158552"/>
                </a:cubicBezTo>
                <a:cubicBezTo>
                  <a:pt x="58539" y="159147"/>
                  <a:pt x="51594" y="156766"/>
                  <a:pt x="46633" y="151805"/>
                </a:cubicBezTo>
                <a:lnTo>
                  <a:pt x="6945" y="112117"/>
                </a:lnTo>
                <a:cubicBezTo>
                  <a:pt x="-2282" y="102791"/>
                  <a:pt x="-2282" y="87709"/>
                  <a:pt x="6945" y="78383"/>
                </a:cubicBezTo>
                <a:cubicBezTo>
                  <a:pt x="16173" y="69056"/>
                  <a:pt x="31353" y="69155"/>
                  <a:pt x="40680" y="78383"/>
                </a:cubicBezTo>
                <a:lnTo>
                  <a:pt x="60325" y="98028"/>
                </a:lnTo>
                <a:lnTo>
                  <a:pt x="99616" y="41870"/>
                </a:lnTo>
                <a:cubicBezTo>
                  <a:pt x="107156" y="31055"/>
                  <a:pt x="122039" y="28476"/>
                  <a:pt x="132755" y="36016"/>
                </a:cubicBezTo>
                <a:close/>
                <a:moveTo>
                  <a:pt x="132755" y="194766"/>
                </a:moveTo>
                <a:cubicBezTo>
                  <a:pt x="143570" y="202307"/>
                  <a:pt x="146149" y="217190"/>
                  <a:pt x="138609" y="227905"/>
                </a:cubicBezTo>
                <a:lnTo>
                  <a:pt x="83046" y="307280"/>
                </a:lnTo>
                <a:cubicBezTo>
                  <a:pt x="78978" y="313035"/>
                  <a:pt x="72628" y="316706"/>
                  <a:pt x="65584" y="317302"/>
                </a:cubicBezTo>
                <a:cubicBezTo>
                  <a:pt x="58539" y="317897"/>
                  <a:pt x="51594" y="315516"/>
                  <a:pt x="46633" y="310555"/>
                </a:cubicBezTo>
                <a:lnTo>
                  <a:pt x="6945" y="270867"/>
                </a:lnTo>
                <a:cubicBezTo>
                  <a:pt x="-2381" y="261541"/>
                  <a:pt x="-2381" y="246459"/>
                  <a:pt x="6945" y="237232"/>
                </a:cubicBezTo>
                <a:cubicBezTo>
                  <a:pt x="16272" y="228005"/>
                  <a:pt x="31353" y="227905"/>
                  <a:pt x="40580" y="237232"/>
                </a:cubicBezTo>
                <a:lnTo>
                  <a:pt x="60226" y="256877"/>
                </a:lnTo>
                <a:lnTo>
                  <a:pt x="99516" y="200720"/>
                </a:lnTo>
                <a:cubicBezTo>
                  <a:pt x="107057" y="189905"/>
                  <a:pt x="121940" y="187325"/>
                  <a:pt x="132655" y="194866"/>
                </a:cubicBezTo>
                <a:close/>
                <a:moveTo>
                  <a:pt x="222250" y="95250"/>
                </a:moveTo>
                <a:cubicBezTo>
                  <a:pt x="222250" y="77688"/>
                  <a:pt x="236438" y="63500"/>
                  <a:pt x="254000" y="63500"/>
                </a:cubicBezTo>
                <a:lnTo>
                  <a:pt x="476250" y="63500"/>
                </a:lnTo>
                <a:cubicBezTo>
                  <a:pt x="493812" y="63500"/>
                  <a:pt x="508000" y="77688"/>
                  <a:pt x="508000" y="95250"/>
                </a:cubicBezTo>
                <a:cubicBezTo>
                  <a:pt x="508000" y="112812"/>
                  <a:pt x="493812" y="127000"/>
                  <a:pt x="476250" y="127000"/>
                </a:cubicBezTo>
                <a:lnTo>
                  <a:pt x="254000" y="127000"/>
                </a:lnTo>
                <a:cubicBezTo>
                  <a:pt x="236438" y="127000"/>
                  <a:pt x="222250" y="112812"/>
                  <a:pt x="222250" y="95250"/>
                </a:cubicBezTo>
                <a:close/>
                <a:moveTo>
                  <a:pt x="222250" y="254000"/>
                </a:moveTo>
                <a:cubicBezTo>
                  <a:pt x="222250" y="236438"/>
                  <a:pt x="236438" y="222250"/>
                  <a:pt x="254000" y="222250"/>
                </a:cubicBezTo>
                <a:lnTo>
                  <a:pt x="476250" y="222250"/>
                </a:lnTo>
                <a:cubicBezTo>
                  <a:pt x="493812" y="222250"/>
                  <a:pt x="508000" y="236438"/>
                  <a:pt x="508000" y="254000"/>
                </a:cubicBezTo>
                <a:cubicBezTo>
                  <a:pt x="508000" y="271562"/>
                  <a:pt x="493812" y="285750"/>
                  <a:pt x="476250" y="285750"/>
                </a:cubicBezTo>
                <a:lnTo>
                  <a:pt x="254000" y="285750"/>
                </a:lnTo>
                <a:cubicBezTo>
                  <a:pt x="236438" y="285750"/>
                  <a:pt x="222250" y="271562"/>
                  <a:pt x="222250" y="254000"/>
                </a:cubicBezTo>
                <a:close/>
                <a:moveTo>
                  <a:pt x="158750" y="412750"/>
                </a:moveTo>
                <a:cubicBezTo>
                  <a:pt x="158750" y="395188"/>
                  <a:pt x="172938" y="381000"/>
                  <a:pt x="190500" y="381000"/>
                </a:cubicBezTo>
                <a:lnTo>
                  <a:pt x="476250" y="381000"/>
                </a:lnTo>
                <a:cubicBezTo>
                  <a:pt x="493812" y="381000"/>
                  <a:pt x="508000" y="395188"/>
                  <a:pt x="508000" y="412750"/>
                </a:cubicBezTo>
                <a:cubicBezTo>
                  <a:pt x="508000" y="430312"/>
                  <a:pt x="493812" y="444500"/>
                  <a:pt x="476250" y="444500"/>
                </a:cubicBezTo>
                <a:lnTo>
                  <a:pt x="190500" y="444500"/>
                </a:lnTo>
                <a:cubicBezTo>
                  <a:pt x="172938" y="444500"/>
                  <a:pt x="158750" y="430312"/>
                  <a:pt x="158750" y="412750"/>
                </a:cubicBezTo>
                <a:close/>
                <a:moveTo>
                  <a:pt x="63500" y="373063"/>
                </a:moveTo>
                <a:cubicBezTo>
                  <a:pt x="85404" y="373063"/>
                  <a:pt x="103188" y="390846"/>
                  <a:pt x="103188" y="412750"/>
                </a:cubicBezTo>
                <a:cubicBezTo>
                  <a:pt x="103188" y="434654"/>
                  <a:pt x="85404" y="452437"/>
                  <a:pt x="63500" y="452437"/>
                </a:cubicBezTo>
                <a:cubicBezTo>
                  <a:pt x="41596" y="452437"/>
                  <a:pt x="23813" y="434654"/>
                  <a:pt x="23812" y="412750"/>
                </a:cubicBezTo>
                <a:cubicBezTo>
                  <a:pt x="23812" y="390846"/>
                  <a:pt x="41596" y="373063"/>
                  <a:pt x="63500" y="373063"/>
                </a:cubicBezTo>
                <a:close/>
              </a:path>
            </a:pathLst>
          </a:custGeom>
          <a:solidFill>
            <a:srgbClr val="F57C00"/>
          </a:solidFill>
          <a:ln/>
        </p:spPr>
      </p:sp>
      <p:sp>
        <p:nvSpPr>
          <p:cNvPr id="27" name="Text 25"/>
          <p:cNvSpPr/>
          <p:nvPr/>
        </p:nvSpPr>
        <p:spPr>
          <a:xfrm>
            <a:off x="11049000" y="5029200"/>
            <a:ext cx="41656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企业需要做什么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1049000" y="5511800"/>
            <a:ext cx="4165600" cy="18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5000"/>
              </a:lnSpc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出一道真题</a:t>
            </a:r>
            <a:pPr>
              <a:lnSpc>
                <a:spcPct val="165000"/>
              </a:lnSpc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1-2周集中投入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派一位导师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每两周1-2小时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录几堂课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每集3-5分钟</a:t>
            </a:r>
            <a:endParaRPr lang="en-US" sz="2000" dirty="0"/>
          </a:p>
          <a:p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评一次成果</a:t>
            </a:r>
            <a:pPr>
              <a:lnSpc>
                <a:spcPct val="165000"/>
              </a:lnSpc>
              <a:spcBef>
                <a:spcPts val="400"/>
              </a:spcBef>
            </a:pPr>
            <a:r>
              <a:rPr lang="en-US" sz="16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半天即可完成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0" y="8077200"/>
            <a:ext cx="16256000" cy="1066800"/>
          </a:xfrm>
          <a:prstGeom prst="rect">
            <a:avLst/>
          </a:prstGeom>
          <a:gradFill rotWithShape="1" flip="none">
            <a:gsLst>
              <a:gs pos="0">
                <a:srgbClr val="1565C0"/>
              </a:gs>
              <a:gs pos="100000">
                <a:srgbClr val="0D47A1"/>
              </a:gs>
            </a:gsLst>
            <a:lin ang="0" scaled="1"/>
          </a:gradFill>
          <a:ln/>
        </p:spPr>
      </p:sp>
      <p:sp>
        <p:nvSpPr>
          <p:cNvPr id="30" name="Shape 28"/>
          <p:cNvSpPr/>
          <p:nvPr/>
        </p:nvSpPr>
        <p:spPr>
          <a:xfrm>
            <a:off x="0" y="8077200"/>
            <a:ext cx="162560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31" name="Shape 29"/>
          <p:cNvSpPr/>
          <p:nvPr/>
        </p:nvSpPr>
        <p:spPr>
          <a:xfrm>
            <a:off x="2517775" y="8445500"/>
            <a:ext cx="400050" cy="355600"/>
          </a:xfrm>
          <a:custGeom>
            <a:avLst/>
            <a:gdLst/>
            <a:ahLst/>
            <a:cxnLst/>
            <a:rect l="l" t="t" r="r" b="b"/>
            <a:pathLst>
              <a:path w="400050" h="355600">
                <a:moveTo>
                  <a:pt x="194191" y="21530"/>
                </a:moveTo>
                <a:cubicBezTo>
                  <a:pt x="184398" y="7987"/>
                  <a:pt x="168702" y="0"/>
                  <a:pt x="152033" y="0"/>
                </a:cubicBezTo>
                <a:cubicBezTo>
                  <a:pt x="123279" y="0"/>
                  <a:pt x="100013" y="23267"/>
                  <a:pt x="100013" y="52020"/>
                </a:cubicBezTo>
                <a:lnTo>
                  <a:pt x="100013" y="53687"/>
                </a:lnTo>
                <a:cubicBezTo>
                  <a:pt x="100013" y="98415"/>
                  <a:pt x="156964" y="146338"/>
                  <a:pt x="184884" y="167104"/>
                </a:cubicBezTo>
                <a:cubicBezTo>
                  <a:pt x="193913" y="173841"/>
                  <a:pt x="206067" y="173841"/>
                  <a:pt x="215096" y="167104"/>
                </a:cubicBezTo>
                <a:cubicBezTo>
                  <a:pt x="243016" y="146268"/>
                  <a:pt x="299968" y="98415"/>
                  <a:pt x="299968" y="53687"/>
                </a:cubicBezTo>
                <a:lnTo>
                  <a:pt x="299968" y="52020"/>
                </a:lnTo>
                <a:cubicBezTo>
                  <a:pt x="299968" y="23267"/>
                  <a:pt x="276701" y="0"/>
                  <a:pt x="247948" y="0"/>
                </a:cubicBezTo>
                <a:cubicBezTo>
                  <a:pt x="231279" y="0"/>
                  <a:pt x="215583" y="7987"/>
                  <a:pt x="205790" y="21530"/>
                </a:cubicBezTo>
                <a:lnTo>
                  <a:pt x="200025" y="29656"/>
                </a:lnTo>
                <a:lnTo>
                  <a:pt x="194191" y="21530"/>
                </a:lnTo>
                <a:close/>
                <a:moveTo>
                  <a:pt x="75912" y="237182"/>
                </a:moveTo>
                <a:lnTo>
                  <a:pt x="46325" y="266700"/>
                </a:lnTo>
                <a:lnTo>
                  <a:pt x="22225" y="266700"/>
                </a:lnTo>
                <a:cubicBezTo>
                  <a:pt x="9932" y="266700"/>
                  <a:pt x="0" y="276632"/>
                  <a:pt x="0" y="288925"/>
                </a:cubicBezTo>
                <a:lnTo>
                  <a:pt x="0" y="333375"/>
                </a:lnTo>
                <a:cubicBezTo>
                  <a:pt x="0" y="345668"/>
                  <a:pt x="9932" y="355600"/>
                  <a:pt x="22225" y="355600"/>
                </a:cubicBezTo>
                <a:lnTo>
                  <a:pt x="244822" y="355600"/>
                </a:lnTo>
                <a:cubicBezTo>
                  <a:pt x="264964" y="355600"/>
                  <a:pt x="284619" y="349141"/>
                  <a:pt x="300871" y="337195"/>
                </a:cubicBezTo>
                <a:lnTo>
                  <a:pt x="388799" y="272395"/>
                </a:lnTo>
                <a:cubicBezTo>
                  <a:pt x="401161" y="263297"/>
                  <a:pt x="403800" y="245934"/>
                  <a:pt x="394702" y="233571"/>
                </a:cubicBezTo>
                <a:cubicBezTo>
                  <a:pt x="385604" y="221208"/>
                  <a:pt x="368240" y="218569"/>
                  <a:pt x="355878" y="227667"/>
                </a:cubicBezTo>
                <a:lnTo>
                  <a:pt x="272673" y="288925"/>
                </a:lnTo>
                <a:lnTo>
                  <a:pt x="194469" y="288925"/>
                </a:lnTo>
                <a:cubicBezTo>
                  <a:pt x="185231" y="288925"/>
                  <a:pt x="177800" y="281494"/>
                  <a:pt x="177800" y="272256"/>
                </a:cubicBezTo>
                <a:cubicBezTo>
                  <a:pt x="177800" y="263019"/>
                  <a:pt x="185231" y="255587"/>
                  <a:pt x="194469" y="255587"/>
                </a:cubicBezTo>
                <a:lnTo>
                  <a:pt x="244475" y="255587"/>
                </a:lnTo>
                <a:cubicBezTo>
                  <a:pt x="256768" y="255587"/>
                  <a:pt x="266700" y="245656"/>
                  <a:pt x="266700" y="233363"/>
                </a:cubicBezTo>
                <a:cubicBezTo>
                  <a:pt x="266700" y="221069"/>
                  <a:pt x="256768" y="211138"/>
                  <a:pt x="244475" y="211138"/>
                </a:cubicBezTo>
                <a:lnTo>
                  <a:pt x="138767" y="211138"/>
                </a:lnTo>
                <a:cubicBezTo>
                  <a:pt x="115223" y="211138"/>
                  <a:pt x="92581" y="220514"/>
                  <a:pt x="75912" y="237182"/>
                </a:cubicBezTo>
                <a:close/>
              </a:path>
            </a:pathLst>
          </a:custGeom>
          <a:solidFill>
            <a:srgbClr val="F57C00"/>
          </a:solidFill>
          <a:ln/>
        </p:spPr>
      </p:sp>
      <p:sp>
        <p:nvSpPr>
          <p:cNvPr id="32" name="Text 30"/>
          <p:cNvSpPr/>
          <p:nvPr/>
        </p:nvSpPr>
        <p:spPr>
          <a:xfrm>
            <a:off x="2971800" y="8280400"/>
            <a:ext cx="177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零费用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FFFFFF">
                    <a:alpha val="667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纯公益，零资金投入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731000" y="8445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0"/>
                </a:moveTo>
                <a:cubicBezTo>
                  <a:pt x="180995" y="0"/>
                  <a:pt x="184190" y="695"/>
                  <a:pt x="187107" y="2014"/>
                </a:cubicBezTo>
                <a:lnTo>
                  <a:pt x="317956" y="57507"/>
                </a:lnTo>
                <a:cubicBezTo>
                  <a:pt x="333236" y="63966"/>
                  <a:pt x="344626" y="79038"/>
                  <a:pt x="344557" y="97234"/>
                </a:cubicBezTo>
                <a:cubicBezTo>
                  <a:pt x="344210" y="166132"/>
                  <a:pt x="315873" y="292189"/>
                  <a:pt x="196205" y="349488"/>
                </a:cubicBezTo>
                <a:cubicBezTo>
                  <a:pt x="184606" y="355044"/>
                  <a:pt x="171133" y="355044"/>
                  <a:pt x="159534" y="349488"/>
                </a:cubicBezTo>
                <a:cubicBezTo>
                  <a:pt x="39797" y="292189"/>
                  <a:pt x="11529" y="166132"/>
                  <a:pt x="11182" y="97234"/>
                </a:cubicBezTo>
                <a:cubicBezTo>
                  <a:pt x="11112" y="79038"/>
                  <a:pt x="22503" y="63966"/>
                  <a:pt x="37782" y="57507"/>
                </a:cubicBezTo>
                <a:lnTo>
                  <a:pt x="168563" y="2014"/>
                </a:lnTo>
                <a:cubicBezTo>
                  <a:pt x="171480" y="695"/>
                  <a:pt x="174605" y="0"/>
                  <a:pt x="177800" y="0"/>
                </a:cubicBezTo>
                <a:close/>
                <a:moveTo>
                  <a:pt x="177800" y="46395"/>
                </a:moveTo>
                <a:lnTo>
                  <a:pt x="177800" y="308997"/>
                </a:lnTo>
                <a:cubicBezTo>
                  <a:pt x="273645" y="262602"/>
                  <a:pt x="299412" y="159812"/>
                  <a:pt x="300038" y="98276"/>
                </a:cubicBezTo>
                <a:lnTo>
                  <a:pt x="177800" y="46464"/>
                </a:lnTo>
                <a:lnTo>
                  <a:pt x="177800" y="46464"/>
                </a:lnTo>
                <a:close/>
              </a:path>
            </a:pathLst>
          </a:custGeom>
          <a:solidFill>
            <a:srgbClr val="F57C00"/>
          </a:solidFill>
          <a:ln/>
        </p:spPr>
      </p:sp>
      <p:sp>
        <p:nvSpPr>
          <p:cNvPr id="34" name="Text 32"/>
          <p:cNvSpPr/>
          <p:nvPr/>
        </p:nvSpPr>
        <p:spPr>
          <a:xfrm>
            <a:off x="7162800" y="8280400"/>
            <a:ext cx="177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全保障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FFFFFF">
                    <a:alpha val="667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全程辅导与支持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10922000" y="8445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88900" y="222250"/>
                </a:moveTo>
                <a:lnTo>
                  <a:pt x="17016" y="222250"/>
                </a:lnTo>
                <a:cubicBezTo>
                  <a:pt x="-278" y="222250"/>
                  <a:pt x="-10904" y="203428"/>
                  <a:pt x="-2014" y="188565"/>
                </a:cubicBezTo>
                <a:lnTo>
                  <a:pt x="34727" y="127308"/>
                </a:lnTo>
                <a:cubicBezTo>
                  <a:pt x="40769" y="117237"/>
                  <a:pt x="51604" y="111125"/>
                  <a:pt x="63341" y="111125"/>
                </a:cubicBezTo>
                <a:lnTo>
                  <a:pt x="129322" y="111125"/>
                </a:lnTo>
                <a:cubicBezTo>
                  <a:pt x="182176" y="21600"/>
                  <a:pt x="261005" y="17085"/>
                  <a:pt x="313720" y="24795"/>
                </a:cubicBezTo>
                <a:cubicBezTo>
                  <a:pt x="322610" y="26114"/>
                  <a:pt x="329555" y="33060"/>
                  <a:pt x="330805" y="41880"/>
                </a:cubicBezTo>
                <a:cubicBezTo>
                  <a:pt x="338515" y="94595"/>
                  <a:pt x="334000" y="173424"/>
                  <a:pt x="244475" y="226278"/>
                </a:cubicBezTo>
                <a:lnTo>
                  <a:pt x="244475" y="292259"/>
                </a:lnTo>
                <a:cubicBezTo>
                  <a:pt x="244475" y="303996"/>
                  <a:pt x="238363" y="314831"/>
                  <a:pt x="228292" y="320873"/>
                </a:cubicBezTo>
                <a:lnTo>
                  <a:pt x="167035" y="357614"/>
                </a:lnTo>
                <a:cubicBezTo>
                  <a:pt x="152241" y="366504"/>
                  <a:pt x="133350" y="355808"/>
                  <a:pt x="133350" y="338584"/>
                </a:cubicBezTo>
                <a:lnTo>
                  <a:pt x="133350" y="266700"/>
                </a:lnTo>
                <a:cubicBezTo>
                  <a:pt x="133350" y="242183"/>
                  <a:pt x="113417" y="222250"/>
                  <a:pt x="88900" y="222250"/>
                </a:cubicBezTo>
                <a:lnTo>
                  <a:pt x="88831" y="222250"/>
                </a:lnTo>
                <a:close/>
                <a:moveTo>
                  <a:pt x="277813" y="111125"/>
                </a:moveTo>
                <a:cubicBezTo>
                  <a:pt x="277813" y="92726"/>
                  <a:pt x="262874" y="77788"/>
                  <a:pt x="244475" y="77788"/>
                </a:cubicBezTo>
                <a:cubicBezTo>
                  <a:pt x="226076" y="77788"/>
                  <a:pt x="211138" y="92726"/>
                  <a:pt x="211138" y="111125"/>
                </a:cubicBezTo>
                <a:cubicBezTo>
                  <a:pt x="211138" y="129524"/>
                  <a:pt x="226076" y="144463"/>
                  <a:pt x="244475" y="144463"/>
                </a:cubicBezTo>
                <a:cubicBezTo>
                  <a:pt x="262874" y="144463"/>
                  <a:pt x="277813" y="129524"/>
                  <a:pt x="277813" y="111125"/>
                </a:cubicBezTo>
                <a:close/>
              </a:path>
            </a:pathLst>
          </a:custGeom>
          <a:solidFill>
            <a:srgbClr val="F57C00"/>
          </a:solidFill>
          <a:ln/>
        </p:spPr>
      </p:sp>
      <p:sp>
        <p:nvSpPr>
          <p:cNvPr id="36" name="Text 34"/>
          <p:cNvSpPr/>
          <p:nvPr/>
        </p:nvSpPr>
        <p:spPr>
          <a:xfrm>
            <a:off x="11353800" y="8280400"/>
            <a:ext cx="1778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高回报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300" dirty="0">
                <a:solidFill>
                  <a:srgbClr val="FFFFFF">
                    <a:alpha val="667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品牌+人才+生态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1270000"/>
          </a:xfrm>
          <a:prstGeom prst="rect">
            <a:avLst/>
          </a:prstGeom>
          <a:gradFill rotWithShape="1" flip="none">
            <a:gsLst>
              <a:gs pos="0">
                <a:srgbClr val="1565C0"/>
              </a:gs>
              <a:gs pos="100000">
                <a:srgbClr val="0D47A1"/>
              </a:gs>
            </a:gsLst>
            <a:lin ang="5400000" scaled="1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1219200"/>
            <a:ext cx="162560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4" name="Text 2"/>
          <p:cNvSpPr/>
          <p:nvPr/>
        </p:nvSpPr>
        <p:spPr>
          <a:xfrm>
            <a:off x="762000" y="304800"/>
            <a:ext cx="635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企业行动指南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62000" y="9398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" spc="200" kern="0" dirty="0">
                <a:solidFill>
                  <a:srgbClr val="FFFFFF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ACTION GUIDE FOR ENTERPRISES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1498600"/>
            <a:ext cx="381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b="1" spc="100" kern="0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四项核心工作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1905000"/>
            <a:ext cx="3492500" cy="2082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8" name="Shape 6"/>
          <p:cNvSpPr/>
          <p:nvPr/>
        </p:nvSpPr>
        <p:spPr>
          <a:xfrm>
            <a:off x="762000" y="1905000"/>
            <a:ext cx="3492500" cy="5080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9" name="Shape 7"/>
          <p:cNvSpPr/>
          <p:nvPr/>
        </p:nvSpPr>
        <p:spPr>
          <a:xfrm>
            <a:off x="965200" y="21336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50879" y="50800"/>
                </a:moveTo>
                <a:cubicBezTo>
                  <a:pt x="50879" y="22781"/>
                  <a:pt x="73660" y="0"/>
                  <a:pt x="101679" y="0"/>
                </a:cubicBezTo>
                <a:lnTo>
                  <a:pt x="220345" y="0"/>
                </a:lnTo>
                <a:cubicBezTo>
                  <a:pt x="233839" y="0"/>
                  <a:pt x="246777" y="5318"/>
                  <a:pt x="256302" y="14843"/>
                </a:cubicBezTo>
                <a:lnTo>
                  <a:pt x="340757" y="99457"/>
                </a:lnTo>
                <a:cubicBezTo>
                  <a:pt x="350282" y="108982"/>
                  <a:pt x="355600" y="121920"/>
                  <a:pt x="355600" y="135414"/>
                </a:cubicBezTo>
                <a:lnTo>
                  <a:pt x="355600" y="212804"/>
                </a:lnTo>
                <a:lnTo>
                  <a:pt x="250825" y="317579"/>
                </a:lnTo>
                <a:lnTo>
                  <a:pt x="217408" y="317579"/>
                </a:lnTo>
                <a:lnTo>
                  <a:pt x="204629" y="275034"/>
                </a:lnTo>
                <a:cubicBezTo>
                  <a:pt x="200898" y="262573"/>
                  <a:pt x="189468" y="254079"/>
                  <a:pt x="176451" y="254079"/>
                </a:cubicBezTo>
                <a:cubicBezTo>
                  <a:pt x="167481" y="254079"/>
                  <a:pt x="159067" y="258128"/>
                  <a:pt x="153511" y="265113"/>
                </a:cubicBezTo>
                <a:lnTo>
                  <a:pt x="105807" y="324644"/>
                </a:lnTo>
                <a:cubicBezTo>
                  <a:pt x="99219" y="332819"/>
                  <a:pt x="100568" y="344884"/>
                  <a:pt x="108744" y="351393"/>
                </a:cubicBezTo>
                <a:cubicBezTo>
                  <a:pt x="116919" y="357902"/>
                  <a:pt x="128984" y="356632"/>
                  <a:pt x="135493" y="348377"/>
                </a:cubicBezTo>
                <a:lnTo>
                  <a:pt x="172879" y="301704"/>
                </a:lnTo>
                <a:lnTo>
                  <a:pt x="184944" y="341947"/>
                </a:lnTo>
                <a:cubicBezTo>
                  <a:pt x="187325" y="350044"/>
                  <a:pt x="194786" y="355521"/>
                  <a:pt x="203200" y="355521"/>
                </a:cubicBezTo>
                <a:lnTo>
                  <a:pt x="228203" y="355521"/>
                </a:lnTo>
                <a:cubicBezTo>
                  <a:pt x="227489" y="357981"/>
                  <a:pt x="226854" y="360521"/>
                  <a:pt x="226377" y="363061"/>
                </a:cubicBezTo>
                <a:lnTo>
                  <a:pt x="217726" y="406321"/>
                </a:lnTo>
                <a:lnTo>
                  <a:pt x="101679" y="406321"/>
                </a:lnTo>
                <a:cubicBezTo>
                  <a:pt x="73660" y="406321"/>
                  <a:pt x="50879" y="383540"/>
                  <a:pt x="50879" y="355521"/>
                </a:cubicBezTo>
                <a:lnTo>
                  <a:pt x="50879" y="50721"/>
                </a:lnTo>
                <a:close/>
                <a:moveTo>
                  <a:pt x="215979" y="46434"/>
                </a:moveTo>
                <a:lnTo>
                  <a:pt x="215979" y="120650"/>
                </a:lnTo>
                <a:cubicBezTo>
                  <a:pt x="215979" y="131207"/>
                  <a:pt x="224473" y="139700"/>
                  <a:pt x="235029" y="139700"/>
                </a:cubicBezTo>
                <a:lnTo>
                  <a:pt x="309245" y="139700"/>
                </a:lnTo>
                <a:lnTo>
                  <a:pt x="215979" y="46434"/>
                </a:lnTo>
                <a:close/>
                <a:moveTo>
                  <a:pt x="263763" y="370602"/>
                </a:moveTo>
                <a:cubicBezTo>
                  <a:pt x="265748" y="360759"/>
                  <a:pt x="270589" y="351711"/>
                  <a:pt x="277654" y="344646"/>
                </a:cubicBezTo>
                <a:lnTo>
                  <a:pt x="372031" y="250269"/>
                </a:lnTo>
                <a:lnTo>
                  <a:pt x="435531" y="313769"/>
                </a:lnTo>
                <a:lnTo>
                  <a:pt x="341154" y="408146"/>
                </a:lnTo>
                <a:cubicBezTo>
                  <a:pt x="334089" y="415211"/>
                  <a:pt x="325041" y="420052"/>
                  <a:pt x="315198" y="422037"/>
                </a:cubicBezTo>
                <a:lnTo>
                  <a:pt x="267891" y="431482"/>
                </a:lnTo>
                <a:cubicBezTo>
                  <a:pt x="267176" y="431641"/>
                  <a:pt x="266383" y="431721"/>
                  <a:pt x="265589" y="431721"/>
                </a:cubicBezTo>
                <a:cubicBezTo>
                  <a:pt x="259239" y="431721"/>
                  <a:pt x="254000" y="426561"/>
                  <a:pt x="254000" y="420132"/>
                </a:cubicBezTo>
                <a:cubicBezTo>
                  <a:pt x="254000" y="419338"/>
                  <a:pt x="254079" y="418624"/>
                  <a:pt x="254238" y="417830"/>
                </a:cubicBezTo>
                <a:lnTo>
                  <a:pt x="263684" y="370522"/>
                </a:lnTo>
                <a:close/>
                <a:moveTo>
                  <a:pt x="476329" y="272971"/>
                </a:moveTo>
                <a:lnTo>
                  <a:pt x="453469" y="295831"/>
                </a:lnTo>
                <a:lnTo>
                  <a:pt x="389969" y="232331"/>
                </a:lnTo>
                <a:lnTo>
                  <a:pt x="412829" y="209471"/>
                </a:lnTo>
                <a:cubicBezTo>
                  <a:pt x="430371" y="191929"/>
                  <a:pt x="458788" y="191929"/>
                  <a:pt x="476329" y="209471"/>
                </a:cubicBezTo>
                <a:cubicBezTo>
                  <a:pt x="493871" y="227013"/>
                  <a:pt x="493871" y="255429"/>
                  <a:pt x="476329" y="272971"/>
                </a:cubicBezTo>
                <a:close/>
              </a:path>
            </a:pathLst>
          </a:custGeom>
          <a:solidFill>
            <a:srgbClr val="1565C0"/>
          </a:solidFill>
          <a:ln/>
        </p:spPr>
      </p:sp>
      <p:sp>
        <p:nvSpPr>
          <p:cNvPr id="10" name="Text 8"/>
          <p:cNvSpPr/>
          <p:nvPr/>
        </p:nvSpPr>
        <p:spPr>
          <a:xfrm>
            <a:off x="1524000" y="2133600"/>
            <a:ext cx="24765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出一道真题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16000" y="2692400"/>
            <a:ext cx="29845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从真实业务提炼任务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1-2周</a:t>
            </a:r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集中投入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专委会全程辅导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08500" y="1905000"/>
            <a:ext cx="3492500" cy="2082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13" name="Shape 11"/>
          <p:cNvSpPr/>
          <p:nvPr/>
        </p:nvSpPr>
        <p:spPr>
          <a:xfrm>
            <a:off x="4508500" y="1905000"/>
            <a:ext cx="3492500" cy="50800"/>
          </a:xfrm>
          <a:prstGeom prst="rect">
            <a:avLst/>
          </a:prstGeom>
          <a:solidFill>
            <a:srgbClr val="00838F"/>
          </a:solidFill>
          <a:ln/>
        </p:spPr>
      </p:sp>
      <p:sp>
        <p:nvSpPr>
          <p:cNvPr id="14" name="Shape 12"/>
          <p:cNvSpPr/>
          <p:nvPr/>
        </p:nvSpPr>
        <p:spPr>
          <a:xfrm>
            <a:off x="4787900" y="2133600"/>
            <a:ext cx="355600" cy="406400"/>
          </a:xfrm>
          <a:custGeom>
            <a:avLst/>
            <a:gdLst/>
            <a:ahLst/>
            <a:cxnLst/>
            <a:rect l="l" t="t" r="r" b="b"/>
            <a:pathLst>
              <a:path w="355600" h="406400">
                <a:moveTo>
                  <a:pt x="177800" y="196850"/>
                </a:moveTo>
                <a:cubicBezTo>
                  <a:pt x="125230" y="196850"/>
                  <a:pt x="82550" y="154170"/>
                  <a:pt x="82550" y="101600"/>
                </a:cubicBezTo>
                <a:cubicBezTo>
                  <a:pt x="82550" y="49030"/>
                  <a:pt x="125230" y="6350"/>
                  <a:pt x="177800" y="6350"/>
                </a:cubicBezTo>
                <a:cubicBezTo>
                  <a:pt x="230370" y="6350"/>
                  <a:pt x="273050" y="49030"/>
                  <a:pt x="273050" y="101600"/>
                </a:cubicBezTo>
                <a:cubicBezTo>
                  <a:pt x="273050" y="154170"/>
                  <a:pt x="230370" y="196850"/>
                  <a:pt x="177800" y="196850"/>
                </a:cubicBezTo>
                <a:close/>
                <a:moveTo>
                  <a:pt x="153591" y="241300"/>
                </a:moveTo>
                <a:lnTo>
                  <a:pt x="202009" y="241300"/>
                </a:lnTo>
                <a:cubicBezTo>
                  <a:pt x="209709" y="241300"/>
                  <a:pt x="215900" y="247491"/>
                  <a:pt x="215900" y="255191"/>
                </a:cubicBezTo>
                <a:cubicBezTo>
                  <a:pt x="215900" y="258524"/>
                  <a:pt x="214709" y="261699"/>
                  <a:pt x="212566" y="264239"/>
                </a:cubicBezTo>
                <a:lnTo>
                  <a:pt x="190818" y="289639"/>
                </a:lnTo>
                <a:lnTo>
                  <a:pt x="215424" y="381000"/>
                </a:lnTo>
                <a:lnTo>
                  <a:pt x="215900" y="381000"/>
                </a:lnTo>
                <a:lnTo>
                  <a:pt x="243364" y="271066"/>
                </a:lnTo>
                <a:cubicBezTo>
                  <a:pt x="245110" y="264160"/>
                  <a:pt x="252174" y="259953"/>
                  <a:pt x="258842" y="262493"/>
                </a:cubicBezTo>
                <a:cubicBezTo>
                  <a:pt x="307975" y="281226"/>
                  <a:pt x="342900" y="328851"/>
                  <a:pt x="342900" y="384572"/>
                </a:cubicBezTo>
                <a:cubicBezTo>
                  <a:pt x="342900" y="396558"/>
                  <a:pt x="333137" y="406321"/>
                  <a:pt x="321151" y="406321"/>
                </a:cubicBezTo>
                <a:lnTo>
                  <a:pt x="34449" y="406400"/>
                </a:lnTo>
                <a:cubicBezTo>
                  <a:pt x="22463" y="406400"/>
                  <a:pt x="12700" y="396637"/>
                  <a:pt x="12700" y="384651"/>
                </a:cubicBezTo>
                <a:cubicBezTo>
                  <a:pt x="12700" y="328930"/>
                  <a:pt x="47625" y="281305"/>
                  <a:pt x="96758" y="262573"/>
                </a:cubicBezTo>
                <a:cubicBezTo>
                  <a:pt x="103426" y="260033"/>
                  <a:pt x="110490" y="264239"/>
                  <a:pt x="112236" y="271145"/>
                </a:cubicBezTo>
                <a:lnTo>
                  <a:pt x="139700" y="381079"/>
                </a:lnTo>
                <a:lnTo>
                  <a:pt x="140176" y="381079"/>
                </a:lnTo>
                <a:lnTo>
                  <a:pt x="164783" y="289719"/>
                </a:lnTo>
                <a:lnTo>
                  <a:pt x="143034" y="264319"/>
                </a:lnTo>
                <a:cubicBezTo>
                  <a:pt x="140891" y="261779"/>
                  <a:pt x="139700" y="258604"/>
                  <a:pt x="139700" y="255270"/>
                </a:cubicBezTo>
                <a:cubicBezTo>
                  <a:pt x="139700" y="247571"/>
                  <a:pt x="145891" y="241379"/>
                  <a:pt x="153591" y="241379"/>
                </a:cubicBezTo>
                <a:close/>
              </a:path>
            </a:pathLst>
          </a:custGeom>
          <a:solidFill>
            <a:srgbClr val="00838F"/>
          </a:solidFill>
          <a:ln/>
        </p:spPr>
      </p:sp>
      <p:sp>
        <p:nvSpPr>
          <p:cNvPr id="15" name="Text 13"/>
          <p:cNvSpPr/>
          <p:nvPr/>
        </p:nvSpPr>
        <p:spPr>
          <a:xfrm>
            <a:off x="5270500" y="2133600"/>
            <a:ext cx="24765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派一位导师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62500" y="2692400"/>
            <a:ext cx="29845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1-2名工程师在线指导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每两周 </a:t>
            </a:r>
            <a:pPr>
              <a:lnSpc>
                <a:spcPct val="150000"/>
              </a:lnSpc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1-2小时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持续6-12周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255000" y="1905000"/>
            <a:ext cx="3492500" cy="2082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18" name="Shape 16"/>
          <p:cNvSpPr/>
          <p:nvPr/>
        </p:nvSpPr>
        <p:spPr>
          <a:xfrm>
            <a:off x="8255000" y="1905000"/>
            <a:ext cx="3492500" cy="5080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19" name="Shape 17"/>
          <p:cNvSpPr/>
          <p:nvPr/>
        </p:nvSpPr>
        <p:spPr>
          <a:xfrm>
            <a:off x="8483600" y="2133600"/>
            <a:ext cx="457200" cy="406400"/>
          </a:xfrm>
          <a:custGeom>
            <a:avLst/>
            <a:gdLst/>
            <a:ahLst/>
            <a:cxnLst/>
            <a:rect l="l" t="t" r="r" b="b"/>
            <a:pathLst>
              <a:path w="457200" h="406400">
                <a:moveTo>
                  <a:pt x="76200" y="50800"/>
                </a:moveTo>
                <a:cubicBezTo>
                  <a:pt x="48181" y="50800"/>
                  <a:pt x="25400" y="73581"/>
                  <a:pt x="25400" y="101600"/>
                </a:cubicBezTo>
                <a:lnTo>
                  <a:pt x="25400" y="304800"/>
                </a:lnTo>
                <a:cubicBezTo>
                  <a:pt x="25400" y="332819"/>
                  <a:pt x="48181" y="355600"/>
                  <a:pt x="76200" y="355600"/>
                </a:cubicBezTo>
                <a:lnTo>
                  <a:pt x="279400" y="355600"/>
                </a:lnTo>
                <a:cubicBezTo>
                  <a:pt x="307419" y="355600"/>
                  <a:pt x="330200" y="332819"/>
                  <a:pt x="330200" y="304800"/>
                </a:cubicBezTo>
                <a:lnTo>
                  <a:pt x="330200" y="101600"/>
                </a:lnTo>
                <a:cubicBezTo>
                  <a:pt x="330200" y="73581"/>
                  <a:pt x="307419" y="50800"/>
                  <a:pt x="279400" y="50800"/>
                </a:cubicBezTo>
                <a:lnTo>
                  <a:pt x="76200" y="50800"/>
                </a:lnTo>
                <a:close/>
                <a:moveTo>
                  <a:pt x="368300" y="266700"/>
                </a:moveTo>
                <a:lnTo>
                  <a:pt x="426641" y="313373"/>
                </a:lnTo>
                <a:cubicBezTo>
                  <a:pt x="429974" y="316071"/>
                  <a:pt x="434102" y="317500"/>
                  <a:pt x="438388" y="317500"/>
                </a:cubicBezTo>
                <a:cubicBezTo>
                  <a:pt x="448786" y="317500"/>
                  <a:pt x="457200" y="309086"/>
                  <a:pt x="457200" y="298688"/>
                </a:cubicBezTo>
                <a:lnTo>
                  <a:pt x="457200" y="107712"/>
                </a:lnTo>
                <a:cubicBezTo>
                  <a:pt x="457200" y="97314"/>
                  <a:pt x="448786" y="88900"/>
                  <a:pt x="438388" y="88900"/>
                </a:cubicBezTo>
                <a:cubicBezTo>
                  <a:pt x="434102" y="88900"/>
                  <a:pt x="429974" y="90329"/>
                  <a:pt x="426641" y="93028"/>
                </a:cubicBezTo>
                <a:lnTo>
                  <a:pt x="368300" y="139700"/>
                </a:lnTo>
                <a:lnTo>
                  <a:pt x="368300" y="266700"/>
                </a:lnTo>
                <a:close/>
              </a:path>
            </a:pathLst>
          </a:custGeom>
          <a:solidFill>
            <a:srgbClr val="1565C0"/>
          </a:solidFill>
          <a:ln/>
        </p:spPr>
      </p:sp>
      <p:sp>
        <p:nvSpPr>
          <p:cNvPr id="20" name="Text 18"/>
          <p:cNvSpPr/>
          <p:nvPr/>
        </p:nvSpPr>
        <p:spPr>
          <a:xfrm>
            <a:off x="9017000" y="2133600"/>
            <a:ext cx="24765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录几堂课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509000" y="2692400"/>
            <a:ext cx="29845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产业前沿短视频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每集 </a:t>
            </a:r>
            <a:pPr>
              <a:lnSpc>
                <a:spcPct val="150000"/>
              </a:lnSpc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3-5分钟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一次性投入，长期复用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2001500" y="1905000"/>
            <a:ext cx="3492500" cy="2082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23" name="Shape 21"/>
          <p:cNvSpPr/>
          <p:nvPr/>
        </p:nvSpPr>
        <p:spPr>
          <a:xfrm>
            <a:off x="12001500" y="1905000"/>
            <a:ext cx="34925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24" name="Shape 22"/>
          <p:cNvSpPr/>
          <p:nvPr/>
        </p:nvSpPr>
        <p:spPr>
          <a:xfrm>
            <a:off x="12306300" y="2133600"/>
            <a:ext cx="304800" cy="406400"/>
          </a:xfrm>
          <a:custGeom>
            <a:avLst/>
            <a:gdLst/>
            <a:ahLst/>
            <a:cxnLst/>
            <a:rect l="l" t="t" r="r" b="b"/>
            <a:pathLst>
              <a:path w="304800" h="406400">
                <a:moveTo>
                  <a:pt x="247174" y="25400"/>
                </a:moveTo>
                <a:lnTo>
                  <a:pt x="254000" y="25400"/>
                </a:lnTo>
                <a:cubicBezTo>
                  <a:pt x="282019" y="25400"/>
                  <a:pt x="304800" y="48181"/>
                  <a:pt x="304800" y="76200"/>
                </a:cubicBezTo>
                <a:lnTo>
                  <a:pt x="304800" y="355600"/>
                </a:lnTo>
                <a:cubicBezTo>
                  <a:pt x="304800" y="383619"/>
                  <a:pt x="282019" y="406400"/>
                  <a:pt x="254000" y="406400"/>
                </a:cubicBezTo>
                <a:lnTo>
                  <a:pt x="50800" y="406400"/>
                </a:lnTo>
                <a:cubicBezTo>
                  <a:pt x="22781" y="406400"/>
                  <a:pt x="0" y="383619"/>
                  <a:pt x="0" y="355600"/>
                </a:cubicBezTo>
                <a:lnTo>
                  <a:pt x="0" y="76200"/>
                </a:lnTo>
                <a:cubicBezTo>
                  <a:pt x="0" y="48181"/>
                  <a:pt x="22781" y="25400"/>
                  <a:pt x="50800" y="25400"/>
                </a:cubicBezTo>
                <a:lnTo>
                  <a:pt x="57626" y="25400"/>
                </a:lnTo>
                <a:cubicBezTo>
                  <a:pt x="66357" y="10239"/>
                  <a:pt x="82788" y="0"/>
                  <a:pt x="101600" y="0"/>
                </a:cubicBezTo>
                <a:lnTo>
                  <a:pt x="203200" y="0"/>
                </a:lnTo>
                <a:cubicBezTo>
                  <a:pt x="222012" y="0"/>
                  <a:pt x="238442" y="10239"/>
                  <a:pt x="247174" y="25400"/>
                </a:cubicBezTo>
                <a:close/>
                <a:moveTo>
                  <a:pt x="196850" y="88900"/>
                </a:moveTo>
                <a:cubicBezTo>
                  <a:pt x="207407" y="88900"/>
                  <a:pt x="215900" y="80407"/>
                  <a:pt x="215900" y="69850"/>
                </a:cubicBezTo>
                <a:cubicBezTo>
                  <a:pt x="215900" y="59293"/>
                  <a:pt x="207407" y="50800"/>
                  <a:pt x="196850" y="50800"/>
                </a:cubicBezTo>
                <a:lnTo>
                  <a:pt x="107950" y="50800"/>
                </a:lnTo>
                <a:cubicBezTo>
                  <a:pt x="97393" y="50800"/>
                  <a:pt x="88900" y="59293"/>
                  <a:pt x="88900" y="69850"/>
                </a:cubicBezTo>
                <a:cubicBezTo>
                  <a:pt x="88900" y="80407"/>
                  <a:pt x="97393" y="88900"/>
                  <a:pt x="107950" y="88900"/>
                </a:cubicBezTo>
                <a:lnTo>
                  <a:pt x="196850" y="88900"/>
                </a:lnTo>
                <a:close/>
                <a:moveTo>
                  <a:pt x="219392" y="206931"/>
                </a:moveTo>
                <a:cubicBezTo>
                  <a:pt x="224949" y="198041"/>
                  <a:pt x="222250" y="186293"/>
                  <a:pt x="213360" y="180658"/>
                </a:cubicBezTo>
                <a:cubicBezTo>
                  <a:pt x="204470" y="175022"/>
                  <a:pt x="192722" y="177800"/>
                  <a:pt x="187087" y="186690"/>
                </a:cubicBezTo>
                <a:lnTo>
                  <a:pt x="138351" y="264716"/>
                </a:lnTo>
                <a:lnTo>
                  <a:pt x="116919" y="236141"/>
                </a:lnTo>
                <a:cubicBezTo>
                  <a:pt x="110569" y="227727"/>
                  <a:pt x="98663" y="225981"/>
                  <a:pt x="90249" y="232331"/>
                </a:cubicBezTo>
                <a:cubicBezTo>
                  <a:pt x="81836" y="238681"/>
                  <a:pt x="80089" y="250587"/>
                  <a:pt x="86439" y="259001"/>
                </a:cubicBezTo>
                <a:lnTo>
                  <a:pt x="124539" y="309801"/>
                </a:lnTo>
                <a:cubicBezTo>
                  <a:pt x="128270" y="314801"/>
                  <a:pt x="134302" y="317659"/>
                  <a:pt x="140573" y="317421"/>
                </a:cubicBezTo>
                <a:cubicBezTo>
                  <a:pt x="146844" y="317183"/>
                  <a:pt x="152559" y="313849"/>
                  <a:pt x="155892" y="308451"/>
                </a:cubicBezTo>
                <a:lnTo>
                  <a:pt x="219392" y="206851"/>
                </a:lnTo>
                <a:close/>
              </a:path>
            </a:pathLst>
          </a:custGeom>
          <a:solidFill>
            <a:srgbClr val="F57C00"/>
          </a:solidFill>
          <a:ln/>
        </p:spPr>
      </p:sp>
      <p:sp>
        <p:nvSpPr>
          <p:cNvPr id="25" name="Text 23"/>
          <p:cNvSpPr/>
          <p:nvPr/>
        </p:nvSpPr>
        <p:spPr>
          <a:xfrm>
            <a:off x="12763500" y="2133600"/>
            <a:ext cx="24765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565C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评一次成果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255500" y="2692400"/>
            <a:ext cx="29845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成果展示交流与评审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半天</a:t>
            </a:r>
            <a:pPr>
              <a:lnSpc>
                <a:spcPct val="150000"/>
              </a:lnSpc>
            </a:pPr>
            <a:r>
              <a:rPr lang="en-US" sz="1400" dirty="0">
                <a:solidFill>
                  <a:srgbClr val="1C243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即可完成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线上或线下均可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62000" y="4140200"/>
            <a:ext cx="381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b="1" spc="100" kern="0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合作层级</a:t>
            </a:r>
            <a:endParaRPr lang="en-US" sz="16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4546600"/>
          <a:ext cx="14732000" cy="1854200"/>
        </p:xfrm>
        <a:graphic>
          <a:graphicData uri="http://schemas.openxmlformats.org/drawingml/2006/table">
            <a:tbl>
              <a:tblPr/>
              <a:tblGrid>
                <a:gridCol w="2651760"/>
                <a:gridCol w="5450840"/>
                <a:gridCol w="6629400"/>
              </a:tblGrid>
              <a:tr h="491931"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合作类别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参与要求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u="none" dirty="0">
                          <a:solidFill>
                            <a:srgbClr val="FFFFFF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适合企业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466703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F57C00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战略合作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出题≥3项，覆盖≥2个等级，全流程参与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行业龙头、大型央企/国企、头部科技企业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6703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F57C00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核心合作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出题1-2项，全流程参与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行业领先、专精特新、高新技术企业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</a:tr>
              <a:tr h="428863"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参与合作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出题1项，基础参与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u="none" dirty="0">
                          <a:solidFill>
                            <a:srgbClr val="1C2434"/>
                          </a:solidFill>
                          <a:latin typeface="Liter" pitchFamily="34" charset="0"/>
                          <a:ea typeface="Liter" pitchFamily="34" charset="-122"/>
                          <a:cs typeface="Liter" pitchFamily="34" charset="-120"/>
                        </a:rPr>
                        <a:t>各类科技型企业</a:t>
                      </a:r>
                      <a:endParaRPr lang="en-US" sz="1800" dirty="0">
                        <a:latin typeface="Liter" charset="0"/>
                        <a:ea typeface="Liter" charset="0"/>
                        <a:cs typeface="Liter" charset="0"/>
                      </a:endParaRPr>
                    </a:p>
                  </a:txBody>
                  <a:tcPr marL="91440" marR="91440" marT="0" marB="0" anchor="ctr">
                    <a:lnL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E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" name="Text 26"/>
          <p:cNvSpPr/>
          <p:nvPr/>
        </p:nvSpPr>
        <p:spPr>
          <a:xfrm>
            <a:off x="762000" y="6604000"/>
            <a:ext cx="381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b="1" spc="100" kern="0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活动全流程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762000" y="7010400"/>
            <a:ext cx="14732000" cy="812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31" name="Shape 28"/>
          <p:cNvSpPr/>
          <p:nvPr/>
        </p:nvSpPr>
        <p:spPr>
          <a:xfrm>
            <a:off x="1143000" y="7391400"/>
            <a:ext cx="13970000" cy="0"/>
          </a:xfrm>
          <a:prstGeom prst="straightConnector1">
            <a:avLst/>
          </a:prstGeom>
          <a:noFill/>
          <a:ln w="25400">
            <a:solidFill>
              <a:srgbClr val="1565C0"/>
            </a:solidFill>
            <a:prstDash val="solid"/>
            <a:headEnd type="none"/>
            <a:tailEnd type="none"/>
          </a:ln>
        </p:spPr>
      </p:sp>
      <p:sp>
        <p:nvSpPr>
          <p:cNvPr id="32" name="Shape 29"/>
          <p:cNvSpPr/>
          <p:nvPr/>
        </p:nvSpPr>
        <p:spPr>
          <a:xfrm>
            <a:off x="1143000" y="7289800"/>
            <a:ext cx="203200" cy="203200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33" name="Shape 30"/>
          <p:cNvSpPr/>
          <p:nvPr/>
        </p:nvSpPr>
        <p:spPr>
          <a:xfrm>
            <a:off x="3556000" y="7289800"/>
            <a:ext cx="203200" cy="203200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34" name="Shape 31"/>
          <p:cNvSpPr/>
          <p:nvPr/>
        </p:nvSpPr>
        <p:spPr>
          <a:xfrm>
            <a:off x="5969000" y="7289800"/>
            <a:ext cx="203200" cy="203200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35" name="Shape 32"/>
          <p:cNvSpPr/>
          <p:nvPr/>
        </p:nvSpPr>
        <p:spPr>
          <a:xfrm>
            <a:off x="8382000" y="7289800"/>
            <a:ext cx="203200" cy="203200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36" name="Shape 33"/>
          <p:cNvSpPr/>
          <p:nvPr/>
        </p:nvSpPr>
        <p:spPr>
          <a:xfrm>
            <a:off x="10795000" y="7289800"/>
            <a:ext cx="203200" cy="203200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37" name="Shape 34"/>
          <p:cNvSpPr/>
          <p:nvPr/>
        </p:nvSpPr>
        <p:spPr>
          <a:xfrm>
            <a:off x="14859000" y="7289800"/>
            <a:ext cx="203200" cy="203200"/>
          </a:xfrm>
          <a:prstGeom prst="ellipse">
            <a:avLst/>
          </a:prstGeom>
          <a:solidFill>
            <a:srgbClr val="F57C00"/>
          </a:solidFill>
          <a:ln/>
        </p:spPr>
      </p:sp>
      <p:sp>
        <p:nvSpPr>
          <p:cNvPr id="38" name="Text 35"/>
          <p:cNvSpPr/>
          <p:nvPr/>
        </p:nvSpPr>
        <p:spPr>
          <a:xfrm>
            <a:off x="762000" y="70866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企业入驻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2959100" y="70866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出题审核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5372100" y="70866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准备上线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7785100" y="70866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实践实施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10198100" y="70866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评审交流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13843000" y="7086600"/>
            <a:ext cx="1651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2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总结分享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762000" y="75692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1-2周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2959100" y="75692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3-6周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5372100" y="75692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7-8周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7785100" y="75692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9-20周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10198100" y="7569200"/>
            <a:ext cx="1397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546E7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21-23周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13843000" y="7569200"/>
            <a:ext cx="165100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24周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0" y="8077200"/>
            <a:ext cx="16256000" cy="1066800"/>
          </a:xfrm>
          <a:prstGeom prst="rect">
            <a:avLst/>
          </a:prstGeom>
          <a:gradFill rotWithShape="1" flip="none">
            <a:gsLst>
              <a:gs pos="0">
                <a:srgbClr val="1565C0"/>
              </a:gs>
              <a:gs pos="100000">
                <a:srgbClr val="0D47A1"/>
              </a:gs>
            </a:gsLst>
            <a:lin ang="0" scaled="1"/>
          </a:gradFill>
          <a:ln/>
        </p:spPr>
      </p:sp>
      <p:sp>
        <p:nvSpPr>
          <p:cNvPr id="51" name="Shape 48"/>
          <p:cNvSpPr/>
          <p:nvPr/>
        </p:nvSpPr>
        <p:spPr>
          <a:xfrm>
            <a:off x="0" y="8077200"/>
            <a:ext cx="16256000" cy="50800"/>
          </a:xfrm>
          <a:prstGeom prst="rect">
            <a:avLst/>
          </a:prstGeom>
          <a:solidFill>
            <a:srgbClr val="F57C00"/>
          </a:solidFill>
          <a:ln/>
        </p:spPr>
      </p:sp>
      <p:sp>
        <p:nvSpPr>
          <p:cNvPr id="52" name="Text 49"/>
          <p:cNvSpPr/>
          <p:nvPr/>
        </p:nvSpPr>
        <p:spPr>
          <a:xfrm>
            <a:off x="1016000" y="8255000"/>
            <a:ext cx="14224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60000"/>
              </a:lnSpc>
            </a:pPr>
            <a:r>
              <a:rPr lang="en-US" sz="1600" b="1" dirty="0">
                <a:solidFill>
                  <a:srgbClr val="F57C0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下一步</a:t>
            </a:r>
            <a:pPr algn="ctr">
              <a:lnSpc>
                <a:spcPct val="160000"/>
              </a:lnSpc>
            </a:pPr>
            <a:r>
              <a:rPr lang="en-US" sz="16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填写《企业合作意向表》→ 3个工作日内确认 → 签署协议 → 正式启动</a:t>
            </a:r>
            <a:endParaRPr lang="en-US" sz="1600" dirty="0"/>
          </a:p>
          <a:p>
            <a:pPr algn="ctr">
              <a:lnSpc>
                <a:spcPct val="160000"/>
              </a:lnSpc>
            </a:pPr>
            <a:r>
              <a:rPr lang="en-US" sz="1400" dirty="0">
                <a:solidFill>
                  <a:srgbClr val="FFFFFF">
                    <a:alpha val="733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联系人：[待填写] | 电话：[待填写] | 邮箱：[待填写] | 网站：[待填写] | 微信公众号：[待填写]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北斗星光计划·企业合作海报</dc:title>
  <dc:subject>北斗星光计划·企业合作海报</dc:subject>
  <dc:creator>Kimi</dc:creator>
  <cp:lastModifiedBy>Kimi</cp:lastModifiedBy>
  <cp:revision>1</cp:revision>
  <dcterms:created xsi:type="dcterms:W3CDTF">2026-05-23T06:53:24Z</dcterms:created>
  <dcterms:modified xsi:type="dcterms:W3CDTF">2026-05-23T06:53:24Z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北斗星光计划·企业合作海报","ContentProducer":"001191110108MACG2KBH8F10000","ProduceID":"19e539a3-9012-8c0d-8000-000082320a3d","ReservedCode1":"","ContentPropagator":"001191110108MACG2KBH8F20000","PropagateID":"19e539a3-9012-8c0d-8000-000082320a3d","ReservedCode2":""}</vt:lpwstr>
  </property>
</Properties>
</file>